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5" r:id="rId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D1D1D"/>
    <a:srgbClr val="FFFFFF"/>
    <a:srgbClr val="272727"/>
    <a:srgbClr val="98281C"/>
    <a:srgbClr val="821A19"/>
    <a:srgbClr val="505150"/>
    <a:srgbClr val="7E1918"/>
    <a:srgbClr val="9A2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5" d="100"/>
          <a:sy n="55" d="100"/>
        </p:scale>
        <p:origin x="336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0DBF5F1-F5AC-440D-8077-4BDCAE0250CE}" type="datetimeFigureOut">
              <a:rPr lang="de-DE"/>
              <a:pPr>
                <a:defRPr/>
              </a:pPr>
              <a:t>02.12.2014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59705F6B-8929-4265-96F1-2ED614B097E5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0680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21056F49-AA6D-49FC-A103-EC3ADFFBE075}" type="datetimeFigureOut">
              <a:rPr lang="de-DE"/>
              <a:pPr>
                <a:defRPr/>
              </a:pPr>
              <a:t>02.12.2014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 noProof="0" smtClean="0"/>
              <a:t>Mastertextformat bearbeiten</a:t>
            </a:r>
          </a:p>
          <a:p>
            <a:pPr lvl="1"/>
            <a:r>
              <a:rPr lang="de-AT" noProof="0" smtClean="0"/>
              <a:t>Zweite Ebene</a:t>
            </a:r>
          </a:p>
          <a:p>
            <a:pPr lvl="2"/>
            <a:r>
              <a:rPr lang="de-AT" noProof="0" smtClean="0"/>
              <a:t>Dritte Ebene</a:t>
            </a:r>
          </a:p>
          <a:p>
            <a:pPr lvl="3"/>
            <a:r>
              <a:rPr lang="de-AT" noProof="0" smtClean="0"/>
              <a:t>Vierte Ebene</a:t>
            </a:r>
          </a:p>
          <a:p>
            <a:pPr lvl="4"/>
            <a:r>
              <a:rPr lang="de-AT" noProof="0" smtClean="0"/>
              <a:t>Fünfte Ebene</a:t>
            </a:r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784F3EA2-BAE8-4FFF-AA24-0CC2316BF39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62227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11" descr="banner_titel_mitLogo-0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0" y="0"/>
            <a:ext cx="8928100" cy="1258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916680"/>
            <a:ext cx="4693920" cy="175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rgbClr val="50515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4" name="Titel 23"/>
          <p:cNvSpPr>
            <a:spLocks noGrp="1"/>
          </p:cNvSpPr>
          <p:nvPr>
            <p:ph type="title"/>
          </p:nvPr>
        </p:nvSpPr>
        <p:spPr>
          <a:xfrm>
            <a:off x="1332584" y="2319338"/>
            <a:ext cx="5703216" cy="1143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3400" b="1">
                <a:solidFill>
                  <a:srgbClr val="272727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grpSp>
        <p:nvGrpSpPr>
          <p:cNvPr id="2" name="Gruppieren 1"/>
          <p:cNvGrpSpPr/>
          <p:nvPr userDrawn="1"/>
        </p:nvGrpSpPr>
        <p:grpSpPr>
          <a:xfrm>
            <a:off x="827889" y="6378575"/>
            <a:ext cx="7488222" cy="331788"/>
            <a:chOff x="1300163" y="6378575"/>
            <a:chExt cx="7488222" cy="331788"/>
          </a:xfrm>
        </p:grpSpPr>
        <p:sp>
          <p:nvSpPr>
            <p:cNvPr id="5" name="Textfeld 4"/>
            <p:cNvSpPr txBox="1">
              <a:spLocks noChangeArrowheads="1"/>
            </p:cNvSpPr>
            <p:nvPr/>
          </p:nvSpPr>
          <p:spPr bwMode="auto">
            <a:xfrm>
              <a:off x="1300163" y="6402388"/>
              <a:ext cx="6543675" cy="2619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>
                <a:defRPr/>
              </a:pPr>
              <a:r>
                <a:rPr lang="de-DE" sz="1100" dirty="0" smtClean="0">
                  <a:solidFill>
                    <a:srgbClr val="821A19"/>
                  </a:solidFill>
                </a:rPr>
                <a:t>Institut für Geoinformation - TU Graz         </a:t>
              </a:r>
              <a:r>
                <a:rPr lang="de-DE" sz="1100" dirty="0" err="1" smtClean="0">
                  <a:solidFill>
                    <a:srgbClr val="821A19"/>
                  </a:solidFill>
                </a:rPr>
                <a:t>Steyrergasse</a:t>
              </a:r>
              <a:r>
                <a:rPr lang="de-DE" sz="1100" dirty="0" smtClean="0">
                  <a:solidFill>
                    <a:srgbClr val="821A19"/>
                  </a:solidFill>
                </a:rPr>
                <a:t> 30 / I         8010 Graz         www.geoinformation.tugraz.at</a:t>
              </a:r>
            </a:p>
          </p:txBody>
        </p:sp>
        <p:sp>
          <p:nvSpPr>
            <p:cNvPr id="6" name="Rechteck 5"/>
            <p:cNvSpPr>
              <a:spLocks noChangeAspect="1"/>
            </p:cNvSpPr>
            <p:nvPr/>
          </p:nvSpPr>
          <p:spPr>
            <a:xfrm>
              <a:off x="4930775" y="6475413"/>
              <a:ext cx="106363" cy="107950"/>
            </a:xfrm>
            <a:prstGeom prst="rect">
              <a:avLst/>
            </a:prstGeom>
            <a:solidFill>
              <a:srgbClr val="821A1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/>
            </a:p>
          </p:txBody>
        </p:sp>
        <p:sp>
          <p:nvSpPr>
            <p:cNvPr id="7" name="Rechteck 6"/>
            <p:cNvSpPr>
              <a:spLocks noChangeAspect="1"/>
            </p:cNvSpPr>
            <p:nvPr/>
          </p:nvSpPr>
          <p:spPr>
            <a:xfrm>
              <a:off x="5780088" y="6475413"/>
              <a:ext cx="107950" cy="107950"/>
            </a:xfrm>
            <a:prstGeom prst="rect">
              <a:avLst/>
            </a:prstGeom>
            <a:solidFill>
              <a:srgbClr val="821A1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/>
            </a:p>
          </p:txBody>
        </p:sp>
        <p:sp>
          <p:nvSpPr>
            <p:cNvPr id="9" name="Rechteck 8"/>
            <p:cNvSpPr>
              <a:spLocks noChangeAspect="1"/>
            </p:cNvSpPr>
            <p:nvPr/>
          </p:nvSpPr>
          <p:spPr>
            <a:xfrm>
              <a:off x="3582988" y="6475413"/>
              <a:ext cx="106362" cy="107950"/>
            </a:xfrm>
            <a:prstGeom prst="rect">
              <a:avLst/>
            </a:prstGeom>
            <a:solidFill>
              <a:srgbClr val="821A1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/>
            </a:p>
          </p:txBody>
        </p:sp>
        <p:pic>
          <p:nvPicPr>
            <p:cNvPr id="11" name="Bild 2" descr="logo_TU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88272" y="6378575"/>
              <a:ext cx="900113" cy="331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027" name="Picture 3" descr="F:\kastl_titel_faded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500" y="1811337"/>
            <a:ext cx="4508500" cy="4094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8094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F:\kastl_folie_faded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063" y="1268413"/>
            <a:ext cx="2419350" cy="542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Bild 6" descr="banner_folie_mitLogo_c3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9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>
            <a:spLocks noChangeAspect="1"/>
          </p:cNvSpPr>
          <p:nvPr/>
        </p:nvSpPr>
        <p:spPr>
          <a:xfrm>
            <a:off x="619125" y="6489700"/>
            <a:ext cx="106363" cy="107950"/>
          </a:xfrm>
          <a:prstGeom prst="rect">
            <a:avLst/>
          </a:prstGeom>
          <a:solidFill>
            <a:srgbClr val="821A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7840" y="1356968"/>
            <a:ext cx="8229600" cy="4978559"/>
          </a:xfrm>
          <a:prstGeom prst="rect">
            <a:avLst/>
          </a:prstGeom>
        </p:spPr>
        <p:txBody>
          <a:bodyPr/>
          <a:lstStyle>
            <a:lvl1pPr marL="342900" indent="-342900">
              <a:buFont typeface="Calibri" pitchFamily="34" charset="0"/>
              <a:buChar char="▪"/>
              <a:defRPr sz="2800" b="1">
                <a:solidFill>
                  <a:srgbClr val="272727"/>
                </a:solidFill>
              </a:defRPr>
            </a:lvl1pPr>
            <a:lvl2pPr marL="742950" indent="-285750">
              <a:buFont typeface="Arial"/>
              <a:buChar char="•"/>
              <a:defRPr sz="2400">
                <a:solidFill>
                  <a:srgbClr val="272727"/>
                </a:solidFill>
              </a:defRPr>
            </a:lvl2pPr>
            <a:lvl3pPr marL="1143000" indent="-228600">
              <a:buFont typeface="Calibri" pitchFamily="34" charset="0"/>
              <a:buChar char="▪"/>
              <a:defRPr sz="2000">
                <a:solidFill>
                  <a:srgbClr val="505150"/>
                </a:solidFill>
              </a:defRPr>
            </a:lvl3pPr>
            <a:lvl4pPr marL="1600200" indent="-228600">
              <a:buFont typeface="Calibri" pitchFamily="34" charset="0"/>
              <a:buChar char="▪"/>
              <a:defRPr sz="2000">
                <a:solidFill>
                  <a:srgbClr val="505150"/>
                </a:solidFill>
              </a:defRPr>
            </a:lvl4pPr>
            <a:lvl5pPr marL="2057400" indent="-228600">
              <a:buFont typeface="Calibri" pitchFamily="34" charset="0"/>
              <a:buChar char="▪"/>
              <a:defRPr sz="2000">
                <a:solidFill>
                  <a:srgbClr val="272727"/>
                </a:solidFill>
              </a:defRPr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6570" y="152071"/>
            <a:ext cx="6285230" cy="624522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rgbClr val="272727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0"/>
          </p:nvPr>
        </p:nvSpPr>
        <p:spPr>
          <a:xfrm>
            <a:off x="715963" y="6414184"/>
            <a:ext cx="4465637" cy="365125"/>
          </a:xfrm>
          <a:prstGeom prst="rect">
            <a:avLst/>
          </a:prstGeom>
        </p:spPr>
        <p:txBody>
          <a:bodyPr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rgbClr val="821A19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de-DE" dirty="0" smtClean="0"/>
              <a:t>Open Data in Forschung &amp; Lehre</a:t>
            </a:r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1"/>
          </p:nvPr>
        </p:nvSpPr>
        <p:spPr>
          <a:xfrm>
            <a:off x="8110538" y="6407150"/>
            <a:ext cx="500062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100">
                <a:solidFill>
                  <a:srgbClr val="821A19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BC72531-0E01-4900-9068-3B77EDD4E6DC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82013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3" descr="F:\kastl_folie_faded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063" y="1268413"/>
            <a:ext cx="2419350" cy="542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Bild 7" descr="banner_folie_mitLogo_c3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9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hteck 6"/>
          <p:cNvSpPr>
            <a:spLocks noChangeAspect="1"/>
          </p:cNvSpPr>
          <p:nvPr/>
        </p:nvSpPr>
        <p:spPr>
          <a:xfrm>
            <a:off x="619125" y="6489700"/>
            <a:ext cx="106363" cy="107950"/>
          </a:xfrm>
          <a:prstGeom prst="rect">
            <a:avLst/>
          </a:prstGeom>
          <a:solidFill>
            <a:srgbClr val="821A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496570" y="152071"/>
            <a:ext cx="6285230" cy="624522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rgbClr val="272727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15963" y="6414184"/>
            <a:ext cx="4465637" cy="365125"/>
          </a:xfrm>
          <a:prstGeom prst="rect">
            <a:avLst/>
          </a:prstGeom>
        </p:spPr>
        <p:txBody>
          <a:bodyPr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rgbClr val="821A19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de-DE" smtClean="0"/>
              <a:t>OGD in Forschung &amp; Lehre</a:t>
            </a:r>
            <a:endParaRPr lang="de-DE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8110538" y="6407150"/>
            <a:ext cx="500062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100">
                <a:solidFill>
                  <a:srgbClr val="821A19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971B755-AD6B-4900-9A58-D9BF6E73517E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14" name="Inhaltsplatzhalter 2"/>
          <p:cNvSpPr>
            <a:spLocks noGrp="1"/>
          </p:cNvSpPr>
          <p:nvPr>
            <p:ph idx="1"/>
          </p:nvPr>
        </p:nvSpPr>
        <p:spPr>
          <a:xfrm>
            <a:off x="497840" y="1356968"/>
            <a:ext cx="3997960" cy="4978559"/>
          </a:xfrm>
          <a:prstGeom prst="rect">
            <a:avLst/>
          </a:prstGeom>
        </p:spPr>
        <p:txBody>
          <a:bodyPr/>
          <a:lstStyle>
            <a:lvl1pPr marL="342900" indent="-342900">
              <a:buFont typeface="Calibri" pitchFamily="34" charset="0"/>
              <a:buChar char="▪"/>
              <a:defRPr sz="2400">
                <a:solidFill>
                  <a:srgbClr val="272727"/>
                </a:solidFill>
              </a:defRPr>
            </a:lvl1pPr>
            <a:lvl2pPr marL="742950" indent="-285750">
              <a:buFont typeface="Arial"/>
              <a:buChar char="•"/>
              <a:defRPr sz="2000">
                <a:solidFill>
                  <a:srgbClr val="272727"/>
                </a:solidFill>
              </a:defRPr>
            </a:lvl2pPr>
            <a:lvl3pPr marL="1143000" indent="-228600">
              <a:buFont typeface="Calibri" pitchFamily="34" charset="0"/>
              <a:buChar char="▪"/>
              <a:defRPr sz="1800">
                <a:solidFill>
                  <a:srgbClr val="505150"/>
                </a:solidFill>
              </a:defRPr>
            </a:lvl3pPr>
            <a:lvl4pPr marL="1600200" indent="-228600">
              <a:buFont typeface="Calibri" pitchFamily="34" charset="0"/>
              <a:buChar char="▪"/>
              <a:defRPr sz="1800">
                <a:solidFill>
                  <a:srgbClr val="505150"/>
                </a:solidFill>
              </a:defRPr>
            </a:lvl4pPr>
            <a:lvl5pPr marL="2057400" indent="-228600">
              <a:buFont typeface="Calibri" pitchFamily="34" charset="0"/>
              <a:buChar char="▪"/>
              <a:defRPr sz="1800">
                <a:solidFill>
                  <a:srgbClr val="272727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5" name="Inhaltsplatzhalter 2"/>
          <p:cNvSpPr>
            <a:spLocks noGrp="1"/>
          </p:cNvSpPr>
          <p:nvPr>
            <p:ph idx="17"/>
          </p:nvPr>
        </p:nvSpPr>
        <p:spPr>
          <a:xfrm>
            <a:off x="4648200" y="1356968"/>
            <a:ext cx="3997960" cy="4978559"/>
          </a:xfrm>
          <a:prstGeom prst="rect">
            <a:avLst/>
          </a:prstGeom>
        </p:spPr>
        <p:txBody>
          <a:bodyPr/>
          <a:lstStyle>
            <a:lvl1pPr marL="342900" indent="-342900">
              <a:buFont typeface="Calibri" pitchFamily="34" charset="0"/>
              <a:buChar char="▪"/>
              <a:defRPr sz="2400">
                <a:solidFill>
                  <a:srgbClr val="272727"/>
                </a:solidFill>
              </a:defRPr>
            </a:lvl1pPr>
            <a:lvl2pPr marL="742950" indent="-285750">
              <a:buFont typeface="Arial"/>
              <a:buChar char="•"/>
              <a:defRPr sz="2000">
                <a:solidFill>
                  <a:srgbClr val="272727"/>
                </a:solidFill>
              </a:defRPr>
            </a:lvl2pPr>
            <a:lvl3pPr marL="1143000" indent="-228600">
              <a:buFont typeface="Calibri" pitchFamily="34" charset="0"/>
              <a:buChar char="▪"/>
              <a:defRPr sz="1800">
                <a:solidFill>
                  <a:srgbClr val="505150"/>
                </a:solidFill>
              </a:defRPr>
            </a:lvl3pPr>
            <a:lvl4pPr marL="1600200" indent="-228600">
              <a:buFont typeface="Calibri" pitchFamily="34" charset="0"/>
              <a:buChar char="▪"/>
              <a:defRPr sz="1800">
                <a:solidFill>
                  <a:srgbClr val="505150"/>
                </a:solidFill>
              </a:defRPr>
            </a:lvl4pPr>
            <a:lvl5pPr marL="2057400" indent="-228600">
              <a:buFont typeface="Calibri" pitchFamily="34" charset="0"/>
              <a:buChar char="▪"/>
              <a:defRPr sz="1800">
                <a:solidFill>
                  <a:srgbClr val="272727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86209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 -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F:\kastl_folie_faded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063" y="1268413"/>
            <a:ext cx="2419350" cy="542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Bild 5" descr="banner_folie_mitLogo_c3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9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>
            <a:spLocks noChangeAspect="1"/>
          </p:cNvSpPr>
          <p:nvPr/>
        </p:nvSpPr>
        <p:spPr>
          <a:xfrm>
            <a:off x="619125" y="6489700"/>
            <a:ext cx="106363" cy="107950"/>
          </a:xfrm>
          <a:prstGeom prst="rect">
            <a:avLst/>
          </a:prstGeom>
          <a:solidFill>
            <a:srgbClr val="821A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496570" y="152071"/>
            <a:ext cx="6285230" cy="624522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rgbClr val="272727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10"/>
          </p:nvPr>
        </p:nvSpPr>
        <p:spPr>
          <a:xfrm>
            <a:off x="715963" y="6414184"/>
            <a:ext cx="4465637" cy="365125"/>
          </a:xfrm>
          <a:prstGeom prst="rect">
            <a:avLst/>
          </a:prstGeom>
        </p:spPr>
        <p:txBody>
          <a:bodyPr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rgbClr val="821A19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de-DE" smtClean="0"/>
              <a:t>OGD in Forschung &amp; Lehre</a:t>
            </a:r>
            <a:endParaRPr lang="de-DE" dirty="0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1"/>
          </p:nvPr>
        </p:nvSpPr>
        <p:spPr>
          <a:xfrm>
            <a:off x="8110538" y="6407150"/>
            <a:ext cx="500062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100">
                <a:solidFill>
                  <a:srgbClr val="821A19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947CDF7-07CF-472C-9D3B-D70E705E6B77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0812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 -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F:\kastl_folie_faded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063" y="1268413"/>
            <a:ext cx="2419350" cy="542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Bild 5" descr="banner_folie_mitLogo_c3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9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>
            <a:spLocks noChangeAspect="1"/>
          </p:cNvSpPr>
          <p:nvPr/>
        </p:nvSpPr>
        <p:spPr>
          <a:xfrm>
            <a:off x="619125" y="6489700"/>
            <a:ext cx="106363" cy="107950"/>
          </a:xfrm>
          <a:prstGeom prst="rect">
            <a:avLst/>
          </a:prstGeom>
          <a:solidFill>
            <a:srgbClr val="821A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1429385" y="2531193"/>
            <a:ext cx="6285230" cy="62452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 algn="ctr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Calibri" pitchFamily="34" charset="0"/>
              <a:buNone/>
              <a:defRPr lang="de-DE" sz="4400" b="1" kern="1200" dirty="0">
                <a:solidFill>
                  <a:srgbClr val="7E1918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10"/>
          </p:nvPr>
        </p:nvSpPr>
        <p:spPr>
          <a:xfrm>
            <a:off x="715963" y="6414184"/>
            <a:ext cx="4465637" cy="365125"/>
          </a:xfrm>
          <a:prstGeom prst="rect">
            <a:avLst/>
          </a:prstGeom>
        </p:spPr>
        <p:txBody>
          <a:bodyPr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rgbClr val="821A19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de-DE" smtClean="0"/>
              <a:t>OGD in Forschung &amp; Lehre</a:t>
            </a:r>
            <a:endParaRPr lang="de-DE" dirty="0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1"/>
          </p:nvPr>
        </p:nvSpPr>
        <p:spPr>
          <a:xfrm>
            <a:off x="8110538" y="6407150"/>
            <a:ext cx="500062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100">
                <a:solidFill>
                  <a:srgbClr val="821A19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947CDF7-07CF-472C-9D3B-D70E705E6B77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26913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r - Nachte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 descr="F:\kastl_folie_faded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063" y="1268413"/>
            <a:ext cx="2419350" cy="542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Bild 5" descr="banner_folie_mitLogo_c3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9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>
            <a:spLocks noChangeAspect="1"/>
          </p:cNvSpPr>
          <p:nvPr/>
        </p:nvSpPr>
        <p:spPr>
          <a:xfrm>
            <a:off x="619125" y="6489700"/>
            <a:ext cx="106363" cy="107950"/>
          </a:xfrm>
          <a:prstGeom prst="rect">
            <a:avLst/>
          </a:prstGeom>
          <a:solidFill>
            <a:srgbClr val="821A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496570" y="152071"/>
            <a:ext cx="6285230" cy="624522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rgbClr val="272727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10"/>
          </p:nvPr>
        </p:nvSpPr>
        <p:spPr>
          <a:xfrm>
            <a:off x="715963" y="6414184"/>
            <a:ext cx="4465637" cy="365125"/>
          </a:xfrm>
          <a:prstGeom prst="rect">
            <a:avLst/>
          </a:prstGeom>
        </p:spPr>
        <p:txBody>
          <a:bodyPr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>
                <a:solidFill>
                  <a:srgbClr val="821A19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de-DE" smtClean="0"/>
              <a:t>OGD in Forschung &amp; Lehre</a:t>
            </a:r>
            <a:endParaRPr lang="de-DE" dirty="0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1"/>
          </p:nvPr>
        </p:nvSpPr>
        <p:spPr>
          <a:xfrm>
            <a:off x="8110538" y="6407150"/>
            <a:ext cx="500062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100">
                <a:solidFill>
                  <a:srgbClr val="821A19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947CDF7-07CF-472C-9D3B-D70E705E6B77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10" name="Textplatzhalter 2"/>
          <p:cNvSpPr>
            <a:spLocks noGrp="1"/>
          </p:cNvSpPr>
          <p:nvPr>
            <p:ph type="body" idx="1"/>
          </p:nvPr>
        </p:nvSpPr>
        <p:spPr>
          <a:xfrm>
            <a:off x="457200" y="1274855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2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274855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5"/>
          </p:nvPr>
        </p:nvSpPr>
        <p:spPr>
          <a:xfrm>
            <a:off x="455636" y="1928121"/>
            <a:ext cx="4041752" cy="3937785"/>
          </a:xfrm>
          <a:prstGeom prst="rect">
            <a:avLst/>
          </a:prstGeom>
        </p:spPr>
        <p:txBody>
          <a:bodyPr/>
          <a:lstStyle>
            <a:lvl1pPr marL="342900" indent="-342900">
              <a:buFont typeface="Calibri" pitchFamily="34" charset="0"/>
              <a:buChar char="▪"/>
              <a:defRPr sz="2400">
                <a:solidFill>
                  <a:srgbClr val="272727"/>
                </a:solidFill>
              </a:defRPr>
            </a:lvl1pPr>
            <a:lvl2pPr marL="742950" indent="-285750">
              <a:buFont typeface="Arial"/>
              <a:buChar char="•"/>
              <a:defRPr sz="2000">
                <a:solidFill>
                  <a:srgbClr val="272727"/>
                </a:solidFill>
              </a:defRPr>
            </a:lvl2pPr>
            <a:lvl3pPr marL="1143000" indent="-228600">
              <a:buFont typeface="Calibri" pitchFamily="34" charset="0"/>
              <a:buChar char="▪"/>
              <a:defRPr sz="1800">
                <a:solidFill>
                  <a:srgbClr val="505150"/>
                </a:solidFill>
              </a:defRPr>
            </a:lvl3pPr>
            <a:lvl4pPr marL="1600200" indent="-228600">
              <a:buFont typeface="Calibri" pitchFamily="34" charset="0"/>
              <a:buChar char="▪"/>
              <a:defRPr sz="1800">
                <a:solidFill>
                  <a:srgbClr val="505150"/>
                </a:solidFill>
              </a:defRPr>
            </a:lvl4pPr>
            <a:lvl5pPr marL="2057400" indent="-228600">
              <a:buFont typeface="Calibri" pitchFamily="34" charset="0"/>
              <a:buChar char="▪"/>
              <a:defRPr sz="1800">
                <a:solidFill>
                  <a:srgbClr val="272727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7" name="Inhaltsplatzhalter 2"/>
          <p:cNvSpPr>
            <a:spLocks noGrp="1"/>
          </p:cNvSpPr>
          <p:nvPr>
            <p:ph idx="16"/>
          </p:nvPr>
        </p:nvSpPr>
        <p:spPr>
          <a:xfrm>
            <a:off x="4645048" y="1928121"/>
            <a:ext cx="4041752" cy="3937785"/>
          </a:xfrm>
          <a:prstGeom prst="rect">
            <a:avLst/>
          </a:prstGeom>
        </p:spPr>
        <p:txBody>
          <a:bodyPr/>
          <a:lstStyle>
            <a:lvl1pPr marL="342900" indent="-342900">
              <a:buFont typeface="Calibri" pitchFamily="34" charset="0"/>
              <a:buChar char="▪"/>
              <a:defRPr sz="2400">
                <a:solidFill>
                  <a:srgbClr val="272727"/>
                </a:solidFill>
              </a:defRPr>
            </a:lvl1pPr>
            <a:lvl2pPr marL="742950" indent="-285750">
              <a:buFont typeface="Arial"/>
              <a:buChar char="•"/>
              <a:defRPr sz="2000">
                <a:solidFill>
                  <a:srgbClr val="272727"/>
                </a:solidFill>
              </a:defRPr>
            </a:lvl2pPr>
            <a:lvl3pPr marL="1143000" indent="-228600">
              <a:buFont typeface="Calibri" pitchFamily="34" charset="0"/>
              <a:buChar char="▪"/>
              <a:defRPr sz="1800">
                <a:solidFill>
                  <a:srgbClr val="505150"/>
                </a:solidFill>
              </a:defRPr>
            </a:lvl3pPr>
            <a:lvl4pPr marL="1600200" indent="-228600">
              <a:buFont typeface="Calibri" pitchFamily="34" charset="0"/>
              <a:buChar char="▪"/>
              <a:defRPr sz="1800">
                <a:solidFill>
                  <a:srgbClr val="505150"/>
                </a:solidFill>
              </a:defRPr>
            </a:lvl4pPr>
            <a:lvl5pPr marL="2057400" indent="-228600">
              <a:buFont typeface="Calibri" pitchFamily="34" charset="0"/>
              <a:buChar char="▪"/>
              <a:defRPr sz="1800">
                <a:solidFill>
                  <a:srgbClr val="272727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98966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80" r:id="rId5"/>
    <p:sldLayoutId id="2147483679" r:id="rId6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Untertitel 2"/>
          <p:cNvSpPr>
            <a:spLocks noGrp="1"/>
          </p:cNvSpPr>
          <p:nvPr>
            <p:ph type="subTitle" idx="1"/>
          </p:nvPr>
        </p:nvSpPr>
        <p:spPr bwMode="auto">
          <a:xfrm>
            <a:off x="1371600" y="3916362"/>
            <a:ext cx="4694238" cy="209697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 smtClean="0"/>
              <a:t>TU Graz</a:t>
            </a:r>
            <a:br>
              <a:rPr lang="de-DE" dirty="0" smtClean="0"/>
            </a:br>
            <a:r>
              <a:rPr lang="de-DE" sz="2000" dirty="0" smtClean="0"/>
              <a:t>Institut für Geoinformation</a:t>
            </a:r>
          </a:p>
          <a:p>
            <a:endParaRPr lang="de-DE" i="1" dirty="0" smtClean="0"/>
          </a:p>
          <a:p>
            <a:r>
              <a:rPr lang="de-DE" i="1" dirty="0" smtClean="0"/>
              <a:t>Clemens Strauß</a:t>
            </a:r>
            <a:r>
              <a:rPr lang="de-DE" i="1" dirty="0"/>
              <a:t/>
            </a:r>
            <a:br>
              <a:rPr lang="de-DE" i="1" dirty="0"/>
            </a:br>
            <a:r>
              <a:rPr lang="de-DE" sz="2000" i="1" dirty="0" smtClean="0"/>
              <a:t>clemens.strauss@tugraz.at</a:t>
            </a:r>
          </a:p>
        </p:txBody>
      </p:sp>
      <p:sp>
        <p:nvSpPr>
          <p:cNvPr id="5123" name="Titel 4"/>
          <p:cNvSpPr>
            <a:spLocks noGrp="1"/>
          </p:cNvSpPr>
          <p:nvPr>
            <p:ph type="title"/>
          </p:nvPr>
        </p:nvSpPr>
        <p:spPr bwMode="auto">
          <a:xfrm>
            <a:off x="1331913" y="2319338"/>
            <a:ext cx="5703887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compatLnSpc="1">
            <a:prstTxWarp prst="textNoShape">
              <a:avLst/>
            </a:prstTxWarp>
            <a:noAutofit/>
          </a:bodyPr>
          <a:lstStyle/>
          <a:p>
            <a:r>
              <a:rPr lang="de-DE" sz="4000" dirty="0" smtClean="0"/>
              <a:t>Open Data</a:t>
            </a:r>
            <a:br>
              <a:rPr lang="de-DE" sz="4000" dirty="0" smtClean="0"/>
            </a:br>
            <a:r>
              <a:rPr lang="de-DE" sz="4000" dirty="0" smtClean="0"/>
              <a:t>in Forschung &amp; Lehre</a:t>
            </a:r>
            <a:br>
              <a:rPr lang="de-DE" sz="4000" dirty="0" smtClean="0"/>
            </a:br>
            <a:endParaRPr lang="de-DE" sz="4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C:\Users\Clemens Strauß\Desktop\für_pentamap\bilder\navigation_web_app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6" r="21905"/>
          <a:stretch/>
        </p:blipFill>
        <p:spPr bwMode="auto">
          <a:xfrm>
            <a:off x="7681892" y="2330021"/>
            <a:ext cx="1376541" cy="2611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Forschung</a:t>
            </a:r>
          </a:p>
          <a:p>
            <a:pPr lvl="1"/>
            <a:r>
              <a:rPr lang="de-DE" dirty="0"/>
              <a:t>Modellierung </a:t>
            </a:r>
            <a:r>
              <a:rPr lang="de-DE" dirty="0" smtClean="0"/>
              <a:t>geographischer </a:t>
            </a:r>
            <a:r>
              <a:rPr lang="de-DE" dirty="0"/>
              <a:t>Phänomene</a:t>
            </a:r>
          </a:p>
          <a:p>
            <a:pPr lvl="1"/>
            <a:r>
              <a:rPr lang="de-DE" dirty="0" smtClean="0"/>
              <a:t>Geo-Analyse und Simulation</a:t>
            </a:r>
            <a:endParaRPr lang="de-DE" dirty="0"/>
          </a:p>
          <a:p>
            <a:pPr lvl="1"/>
            <a:r>
              <a:rPr lang="de-DE" dirty="0" smtClean="0"/>
              <a:t>Einsatz von Geo-Standards</a:t>
            </a:r>
            <a:br>
              <a:rPr lang="de-DE" dirty="0" smtClean="0"/>
            </a:br>
            <a:r>
              <a:rPr lang="de-DE" dirty="0" smtClean="0"/>
              <a:t>in interdisziplinären Umfeldern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Lehre</a:t>
            </a:r>
          </a:p>
          <a:p>
            <a:pPr lvl="1"/>
            <a:r>
              <a:rPr lang="de-DE" dirty="0" smtClean="0"/>
              <a:t>Umgang mit Geo-Daten</a:t>
            </a:r>
          </a:p>
          <a:p>
            <a:pPr lvl="1"/>
            <a:r>
              <a:rPr lang="de-DE" dirty="0" smtClean="0"/>
              <a:t>Analyse von Geo-Daten</a:t>
            </a:r>
          </a:p>
          <a:p>
            <a:pPr lvl="1"/>
            <a:r>
              <a:rPr lang="de-DE" dirty="0" smtClean="0"/>
              <a:t>Erstellen von (interaktiven) Karten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Institut für Geoinformation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Open Data in Forschung &amp; Lehre</a:t>
            </a:r>
            <a:endParaRPr lang="de-DE" dirty="0"/>
          </a:p>
        </p:txBody>
      </p:sp>
      <p:pic>
        <p:nvPicPr>
          <p:cNvPr id="1029" name="Picture 5" descr="C:\Users\Clemens Strauß\Desktop\für_pentamap\bilder\pedestrian_navigation_base_data_thum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538" y="4941129"/>
            <a:ext cx="1699895" cy="1699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Clemens Strauß\Desktop\für_pentamap\bilder\spatio_temporal_modeling_thumb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83" y="4941128"/>
            <a:ext cx="1508255" cy="150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052" y="3172770"/>
            <a:ext cx="1528840" cy="1768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0346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>
                <a:solidFill>
                  <a:srgbClr val="6D1D1D"/>
                </a:solidFill>
              </a:rPr>
              <a:t>GEO-Daten</a:t>
            </a:r>
            <a:r>
              <a:rPr lang="de-DE" dirty="0" smtClean="0">
                <a:solidFill>
                  <a:srgbClr val="6D1D1D"/>
                </a:solidFill>
              </a:rPr>
              <a:t> stehen im Vordergrund</a:t>
            </a:r>
          </a:p>
          <a:p>
            <a:pPr marL="0" indent="0">
              <a:buNone/>
            </a:pPr>
            <a:r>
              <a:rPr lang="de-DE" dirty="0" smtClean="0"/>
              <a:t>Datenquellen:</a:t>
            </a:r>
            <a:endParaRPr lang="de-DE" dirty="0"/>
          </a:p>
          <a:p>
            <a:pPr lvl="1"/>
            <a:r>
              <a:rPr lang="de-DE" dirty="0" smtClean="0"/>
              <a:t>data.graz.gv.at</a:t>
            </a:r>
          </a:p>
          <a:p>
            <a:pPr lvl="1"/>
            <a:r>
              <a:rPr lang="de-DE" dirty="0" smtClean="0"/>
              <a:t>GIS Steiermark</a:t>
            </a:r>
          </a:p>
          <a:p>
            <a:pPr lvl="1"/>
            <a:r>
              <a:rPr lang="de-DE" dirty="0" smtClean="0"/>
              <a:t>data.gv.at, Statistik Austria</a:t>
            </a:r>
          </a:p>
          <a:p>
            <a:pPr lvl="1"/>
            <a:r>
              <a:rPr lang="de-DE" dirty="0" err="1" smtClean="0"/>
              <a:t>OpenStreetMap</a:t>
            </a:r>
            <a:r>
              <a:rPr lang="de-DE" dirty="0" smtClean="0"/>
              <a:t>, NASA</a:t>
            </a:r>
          </a:p>
          <a:p>
            <a:pPr marL="0" indent="0">
              <a:buNone/>
            </a:pPr>
            <a:r>
              <a:rPr lang="de-DE" dirty="0" smtClean="0"/>
              <a:t>Vorteile:</a:t>
            </a:r>
          </a:p>
          <a:p>
            <a:pPr lvl="1"/>
            <a:r>
              <a:rPr lang="de-DE" dirty="0" smtClean="0"/>
              <a:t>Hohe Qualität</a:t>
            </a:r>
          </a:p>
          <a:p>
            <a:pPr lvl="1"/>
            <a:r>
              <a:rPr lang="de-DE" dirty="0" smtClean="0"/>
              <a:t>Rasche Verfügbarkeit</a:t>
            </a:r>
          </a:p>
          <a:p>
            <a:pPr lvl="1"/>
            <a:r>
              <a:rPr lang="de-DE" dirty="0" smtClean="0"/>
              <a:t>Kostenfrei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Datenquellen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Open Data in Forschung &amp; Lehre</a:t>
            </a:r>
            <a:endParaRPr lang="de-DE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6369802" y="1185524"/>
            <a:ext cx="2689617" cy="5593785"/>
            <a:chOff x="6369802" y="1185524"/>
            <a:chExt cx="2689617" cy="5593785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9802" y="4538407"/>
              <a:ext cx="2689617" cy="22409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153" y="3009804"/>
              <a:ext cx="2490266" cy="1731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44647" y="1185524"/>
              <a:ext cx="2014771" cy="19405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23681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:\Copy\Publikationen\AGIT_Erreichbarkeit\spatial_planning\Ergebnisse\Straßennetz_1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694" y="1949632"/>
            <a:ext cx="7362829" cy="424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Erreichbarkeit von Landeskrankenhäusern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 Forschung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Open Data in Forschung &amp; Lehre</a:t>
            </a:r>
            <a:endParaRPr lang="de-DE" dirty="0"/>
          </a:p>
        </p:txBody>
      </p:sp>
      <p:pic>
        <p:nvPicPr>
          <p:cNvPr id="1026" name="Picture 2" descr="D:\Copy\Publikationen\AGIT_Erreichbarkeit\spatial_planning\Ergebnisse\Zuteilung_LKH_1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694" y="1949632"/>
            <a:ext cx="7362829" cy="424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D:\Copy\Publikationen\AGIT_Erreichbarkeit\spatial_planning\Ergebnisse\Zuteilung_Gemeinde_Zeit_1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693" y="1949632"/>
            <a:ext cx="7362829" cy="424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378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Erreichbarkeit von Landeskrankenhäusern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 Forschung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Open Data in Forschung &amp; Lehre</a:t>
            </a:r>
            <a:endParaRPr lang="de-DE" dirty="0"/>
          </a:p>
        </p:txBody>
      </p:sp>
      <p:pic>
        <p:nvPicPr>
          <p:cNvPr id="2050" name="Picture 2" descr="D:\Copy\Publikationen\AGIT_Erreichbarkeit\spatial_planning\Ergebnisse\diagramm_gemein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126" y="2157163"/>
            <a:ext cx="7168919" cy="3684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891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Erreichbarkeit des Autobahn- &amp; Schnellstraßennetzes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 Forschung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Open Data in Forschung &amp; Lehre</a:t>
            </a:r>
            <a:endParaRPr lang="de-DE" dirty="0"/>
          </a:p>
        </p:txBody>
      </p:sp>
      <p:pic>
        <p:nvPicPr>
          <p:cNvPr id="1027" name="Picture 3" descr="F:\map_austria_node_access_tim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1803" y="1782760"/>
            <a:ext cx="6561784" cy="4624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:\map_austria_access_qual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1803" y="1789795"/>
            <a:ext cx="6561783" cy="4624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78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ußzeilenplatzhalter 3"/>
          <p:cNvSpPr>
            <a:spLocks noGrp="1"/>
          </p:cNvSpPr>
          <p:nvPr>
            <p:ph type="ftr" sz="quarter" idx="10"/>
          </p:nvPr>
        </p:nvSpPr>
        <p:spPr>
          <a:xfrm>
            <a:off x="715963" y="6414184"/>
            <a:ext cx="4465637" cy="365125"/>
          </a:xfrm>
        </p:spPr>
        <p:txBody>
          <a:bodyPr/>
          <a:lstStyle/>
          <a:p>
            <a:pPr>
              <a:defRPr/>
            </a:pPr>
            <a:r>
              <a:rPr lang="de-DE" dirty="0" smtClean="0"/>
              <a:t>Open Data in Forschung &amp; Lehre</a:t>
            </a:r>
            <a:endParaRPr lang="de-DE" dirty="0"/>
          </a:p>
        </p:txBody>
      </p:sp>
      <p:pic>
        <p:nvPicPr>
          <p:cNvPr id="1026" name="Picture 2" descr="F:\LBS_201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296" y="3776870"/>
            <a:ext cx="5183703" cy="3081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 smtClean="0"/>
              <a:t>BürgerInnenbeteiligungsplattform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Einsatz freier GEO-Daten:</a:t>
            </a:r>
          </a:p>
          <a:p>
            <a:pPr lvl="1"/>
            <a:r>
              <a:rPr lang="de-DE" dirty="0" smtClean="0"/>
              <a:t>Karte zur Orientierung</a:t>
            </a:r>
          </a:p>
          <a:p>
            <a:pPr lvl="1"/>
            <a:r>
              <a:rPr lang="de-DE" dirty="0" smtClean="0"/>
              <a:t>Standorte von</a:t>
            </a:r>
            <a:br>
              <a:rPr lang="de-DE" dirty="0" smtClean="0"/>
            </a:br>
            <a:r>
              <a:rPr lang="de-DE" dirty="0" smtClean="0"/>
              <a:t>Mistkübeln</a:t>
            </a:r>
          </a:p>
          <a:p>
            <a:pPr lvl="1"/>
            <a:r>
              <a:rPr lang="de-DE" dirty="0" smtClean="0"/>
              <a:t>Geocodierung</a:t>
            </a:r>
          </a:p>
          <a:p>
            <a:pPr lvl="1"/>
            <a:endParaRPr lang="de-DE" dirty="0" smtClean="0"/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Beispiel</a:t>
            </a:r>
            <a:r>
              <a:rPr lang="en-US" dirty="0" smtClean="0"/>
              <a:t> </a:t>
            </a:r>
            <a:r>
              <a:rPr lang="en-US" dirty="0" err="1" smtClean="0"/>
              <a:t>Lehre</a:t>
            </a:r>
            <a:endParaRPr lang="en-US" dirty="0"/>
          </a:p>
        </p:txBody>
      </p:sp>
      <p:pic>
        <p:nvPicPr>
          <p:cNvPr id="2050" name="Picture 2" descr="C:\Users\Clemens Strauß\Desktop\für_pentamap\bilder\illegal_waste_dumping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70" b="9692"/>
          <a:stretch/>
        </p:blipFill>
        <p:spPr bwMode="auto">
          <a:xfrm>
            <a:off x="6085456" y="1065135"/>
            <a:ext cx="2966845" cy="2003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uppieren 4"/>
          <p:cNvGrpSpPr/>
          <p:nvPr/>
        </p:nvGrpSpPr>
        <p:grpSpPr>
          <a:xfrm>
            <a:off x="336651" y="4123688"/>
            <a:ext cx="3440029" cy="2672503"/>
            <a:chOff x="336651" y="4123688"/>
            <a:chExt cx="3440029" cy="2672503"/>
          </a:xfrm>
        </p:grpSpPr>
        <p:pic>
          <p:nvPicPr>
            <p:cNvPr id="2054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2462" y="4395267"/>
              <a:ext cx="3334218" cy="2239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3" name="Picture 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6651" y="4123688"/>
              <a:ext cx="758624" cy="1452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1" name="Gruppieren 10"/>
            <p:cNvGrpSpPr/>
            <p:nvPr/>
          </p:nvGrpSpPr>
          <p:grpSpPr>
            <a:xfrm>
              <a:off x="1759024" y="5594343"/>
              <a:ext cx="1386405" cy="1201848"/>
              <a:chOff x="5004048" y="3277025"/>
              <a:chExt cx="4152820" cy="3600000"/>
            </a:xfrm>
          </p:grpSpPr>
          <p:pic>
            <p:nvPicPr>
              <p:cNvPr id="12" name="Picture 3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07284" y="3277025"/>
                <a:ext cx="2549584" cy="36000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Picture 2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04048" y="3277025"/>
                <a:ext cx="2549584" cy="36000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61284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Untertitel 2"/>
          <p:cNvSpPr>
            <a:spLocks noGrp="1"/>
          </p:cNvSpPr>
          <p:nvPr>
            <p:ph type="subTitle" idx="1"/>
          </p:nvPr>
        </p:nvSpPr>
        <p:spPr bwMode="auto">
          <a:xfrm>
            <a:off x="1371600" y="3916362"/>
            <a:ext cx="4694238" cy="209697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 smtClean="0"/>
              <a:t>TU Graz</a:t>
            </a:r>
            <a:br>
              <a:rPr lang="de-DE" dirty="0" smtClean="0"/>
            </a:br>
            <a:r>
              <a:rPr lang="de-DE" sz="2000" dirty="0" smtClean="0"/>
              <a:t>Institut für Geoinformation</a:t>
            </a:r>
          </a:p>
          <a:p>
            <a:endParaRPr lang="de-DE" i="1" dirty="0" smtClean="0"/>
          </a:p>
          <a:p>
            <a:r>
              <a:rPr lang="de-DE" i="1" dirty="0" smtClean="0"/>
              <a:t>Clemens Strauß</a:t>
            </a:r>
            <a:r>
              <a:rPr lang="de-DE" i="1" dirty="0"/>
              <a:t/>
            </a:r>
            <a:br>
              <a:rPr lang="de-DE" i="1" dirty="0"/>
            </a:br>
            <a:r>
              <a:rPr lang="de-DE" sz="2000" i="1" dirty="0" smtClean="0"/>
              <a:t>clemens.strauss@tugraz.at</a:t>
            </a:r>
          </a:p>
        </p:txBody>
      </p:sp>
      <p:sp>
        <p:nvSpPr>
          <p:cNvPr id="5123" name="Titel 4"/>
          <p:cNvSpPr>
            <a:spLocks noGrp="1"/>
          </p:cNvSpPr>
          <p:nvPr>
            <p:ph type="title"/>
          </p:nvPr>
        </p:nvSpPr>
        <p:spPr bwMode="auto">
          <a:xfrm>
            <a:off x="1331913" y="2319338"/>
            <a:ext cx="5703887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compatLnSpc="1">
            <a:prstTxWarp prst="textNoShape">
              <a:avLst/>
            </a:prstTxWarp>
            <a:noAutofit/>
          </a:bodyPr>
          <a:lstStyle/>
          <a:p>
            <a:r>
              <a:rPr lang="de-DE" sz="4000" dirty="0" smtClean="0"/>
              <a:t>Open Data</a:t>
            </a:r>
            <a:br>
              <a:rPr lang="de-DE" sz="4000" dirty="0" smtClean="0"/>
            </a:br>
            <a:r>
              <a:rPr lang="de-DE" sz="4000" dirty="0" smtClean="0"/>
              <a:t>in Forschung &amp; Lehre</a:t>
            </a:r>
            <a:br>
              <a:rPr lang="de-DE" sz="4000" dirty="0" smtClean="0"/>
            </a:br>
            <a:endParaRPr lang="de-DE" sz="4000" dirty="0" smtClean="0"/>
          </a:p>
        </p:txBody>
      </p:sp>
    </p:spTree>
    <p:extLst>
      <p:ext uri="{BB962C8B-B14F-4D97-AF65-F5344CB8AC3E}">
        <p14:creationId xmlns:p14="http://schemas.microsoft.com/office/powerpoint/2010/main" val="985552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liendesign_PPT_2010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Foliendesign_PPT_2010</Template>
  <TotalTime>0</TotalTime>
  <Words>110</Words>
  <Application>Microsoft Office PowerPoint</Application>
  <PresentationFormat>On-screen Show (4:3)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Arial</vt:lpstr>
      <vt:lpstr>Foliendesign_PPT_2010</vt:lpstr>
      <vt:lpstr>Open Data in Forschung &amp; Lehre </vt:lpstr>
      <vt:lpstr>Institut für Geoinformation</vt:lpstr>
      <vt:lpstr>Datenquellen</vt:lpstr>
      <vt:lpstr>Beispiel Forschung</vt:lpstr>
      <vt:lpstr>Beispiel Forschung</vt:lpstr>
      <vt:lpstr>Beispiel Forschung</vt:lpstr>
      <vt:lpstr>Beispiel Lehre</vt:lpstr>
      <vt:lpstr>Open Data in Forschung &amp; Lehre 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OGD in Forschung &amp; Lehre</dc:title>
  <dc:creator>gz</dc:creator>
  <cp:lastModifiedBy>kandrews</cp:lastModifiedBy>
  <cp:revision>27</cp:revision>
  <dcterms:created xsi:type="dcterms:W3CDTF">2014-11-17T13:58:33Z</dcterms:created>
  <dcterms:modified xsi:type="dcterms:W3CDTF">2014-12-02T17:53:08Z</dcterms:modified>
</cp:coreProperties>
</file>

<file path=docProps/thumbnail.jpeg>
</file>